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7" r:id="rId4"/>
    <p:sldId id="316" r:id="rId5"/>
    <p:sldId id="322" r:id="rId6"/>
    <p:sldId id="338" r:id="rId7"/>
    <p:sldId id="320" r:id="rId8"/>
    <p:sldId id="321" r:id="rId9"/>
    <p:sldId id="333" r:id="rId10"/>
    <p:sldId id="325" r:id="rId11"/>
    <p:sldId id="314" r:id="rId12"/>
    <p:sldId id="334" r:id="rId13"/>
    <p:sldId id="335" r:id="rId14"/>
    <p:sldId id="326" r:id="rId15"/>
    <p:sldId id="33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79"/>
  </p:normalViewPr>
  <p:slideViewPr>
    <p:cSldViewPr>
      <p:cViewPr varScale="1">
        <p:scale>
          <a:sx n="104" d="100"/>
          <a:sy n="104" d="100"/>
        </p:scale>
        <p:origin x="17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2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89C4F-B810-44D2-9B47-A335B094A1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40F0126-2A10-4285-BC3D-A30470226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Chapter 1</a:t>
          </a:r>
          <a:endParaRPr lang="en-US" dirty="0"/>
        </a:p>
      </dgm:t>
    </dgm:pt>
    <dgm:pt modelId="{EAF63E58-D605-4EC5-A350-8C9F9CE4BD2D}" type="parTrans" cxnId="{795EB693-C39F-4FB9-809A-3034FAD9B1C6}">
      <dgm:prSet/>
      <dgm:spPr/>
      <dgm:t>
        <a:bodyPr/>
        <a:lstStyle/>
        <a:p>
          <a:endParaRPr lang="en-US"/>
        </a:p>
      </dgm:t>
    </dgm:pt>
    <dgm:pt modelId="{BC1EB1F9-9852-4147-B872-74656F72EAC1}" type="sibTrans" cxnId="{795EB693-C39F-4FB9-809A-3034FAD9B1C6}">
      <dgm:prSet/>
      <dgm:spPr/>
      <dgm:t>
        <a:bodyPr/>
        <a:lstStyle/>
        <a:p>
          <a:endParaRPr lang="en-US"/>
        </a:p>
      </dgm:t>
    </dgm:pt>
    <dgm:pt modelId="{54F4F996-3646-4DC4-B4C7-04B2EB195B09}" type="pres">
      <dgm:prSet presAssocID="{9E189C4F-B810-44D2-9B47-A335B094A1D5}" presName="root" presStyleCnt="0">
        <dgm:presLayoutVars>
          <dgm:dir/>
          <dgm:resizeHandles val="exact"/>
        </dgm:presLayoutVars>
      </dgm:prSet>
      <dgm:spPr/>
    </dgm:pt>
    <dgm:pt modelId="{8C7170A5-8F6E-45D2-8FFF-7BFE1724C504}" type="pres">
      <dgm:prSet presAssocID="{640F0126-2A10-4285-BC3D-A304702262C5}" presName="compNode" presStyleCnt="0"/>
      <dgm:spPr/>
    </dgm:pt>
    <dgm:pt modelId="{DB0A7DF8-67D0-4275-A501-D41FC2579C31}" type="pres">
      <dgm:prSet presAssocID="{640F0126-2A10-4285-BC3D-A304702262C5}" presName="bgRect" presStyleLbl="bgShp" presStyleIdx="0" presStyleCnt="1"/>
      <dgm:spPr/>
    </dgm:pt>
    <dgm:pt modelId="{D9250103-A131-4C4F-8895-F7ECCB493FF4}" type="pres">
      <dgm:prSet presAssocID="{640F0126-2A10-4285-BC3D-A304702262C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7C37490-C752-4256-AD5F-8DE00E41BFFE}" type="pres">
      <dgm:prSet presAssocID="{640F0126-2A10-4285-BC3D-A304702262C5}" presName="spaceRect" presStyleCnt="0"/>
      <dgm:spPr/>
    </dgm:pt>
    <dgm:pt modelId="{A7C26799-A786-424E-81BB-A30690A3E7B1}" type="pres">
      <dgm:prSet presAssocID="{640F0126-2A10-4285-BC3D-A304702262C5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231C85C-922D-4B4C-B99F-5E17C0BDDC65}" type="presOf" srcId="{640F0126-2A10-4285-BC3D-A304702262C5}" destId="{A7C26799-A786-424E-81BB-A30690A3E7B1}" srcOrd="0" destOrd="0" presId="urn:microsoft.com/office/officeart/2018/2/layout/IconVerticalSolidList"/>
    <dgm:cxn modelId="{C0DB6082-616D-4BDC-BAC4-F3F72306F1D7}" type="presOf" srcId="{9E189C4F-B810-44D2-9B47-A335B094A1D5}" destId="{54F4F996-3646-4DC4-B4C7-04B2EB195B09}" srcOrd="0" destOrd="0" presId="urn:microsoft.com/office/officeart/2018/2/layout/IconVerticalSolidList"/>
    <dgm:cxn modelId="{795EB693-C39F-4FB9-809A-3034FAD9B1C6}" srcId="{9E189C4F-B810-44D2-9B47-A335B094A1D5}" destId="{640F0126-2A10-4285-BC3D-A304702262C5}" srcOrd="0" destOrd="0" parTransId="{EAF63E58-D605-4EC5-A350-8C9F9CE4BD2D}" sibTransId="{BC1EB1F9-9852-4147-B872-74656F72EAC1}"/>
    <dgm:cxn modelId="{C78D2345-F46A-4518-88CF-60173F1C0C63}" type="presParOf" srcId="{54F4F996-3646-4DC4-B4C7-04B2EB195B09}" destId="{8C7170A5-8F6E-45D2-8FFF-7BFE1724C504}" srcOrd="0" destOrd="0" presId="urn:microsoft.com/office/officeart/2018/2/layout/IconVerticalSolidList"/>
    <dgm:cxn modelId="{65E491D5-841D-4268-B79A-42F305B175C4}" type="presParOf" srcId="{8C7170A5-8F6E-45D2-8FFF-7BFE1724C504}" destId="{DB0A7DF8-67D0-4275-A501-D41FC2579C31}" srcOrd="0" destOrd="0" presId="urn:microsoft.com/office/officeart/2018/2/layout/IconVerticalSolidList"/>
    <dgm:cxn modelId="{2160067F-57DC-4B99-891F-1FC4FCFD7BF4}" type="presParOf" srcId="{8C7170A5-8F6E-45D2-8FFF-7BFE1724C504}" destId="{D9250103-A131-4C4F-8895-F7ECCB493FF4}" srcOrd="1" destOrd="0" presId="urn:microsoft.com/office/officeart/2018/2/layout/IconVerticalSolidList"/>
    <dgm:cxn modelId="{7CBE8DCE-6430-447B-B34E-85B391E13684}" type="presParOf" srcId="{8C7170A5-8F6E-45D2-8FFF-7BFE1724C504}" destId="{F7C37490-C752-4256-AD5F-8DE00E41BFFE}" srcOrd="2" destOrd="0" presId="urn:microsoft.com/office/officeart/2018/2/layout/IconVerticalSolidList"/>
    <dgm:cxn modelId="{1700A2EC-BE36-4188-A28D-62B566AC1D6F}" type="presParOf" srcId="{8C7170A5-8F6E-45D2-8FFF-7BFE1724C504}" destId="{A7C26799-A786-424E-81BB-A30690A3E7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A7DF8-67D0-4275-A501-D41FC2579C31}">
      <dsp:nvSpPr>
        <dsp:cNvPr id="0" name=""/>
        <dsp:cNvSpPr/>
      </dsp:nvSpPr>
      <dsp:spPr>
        <a:xfrm>
          <a:off x="0" y="1142226"/>
          <a:ext cx="7886700" cy="9790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50103-A131-4C4F-8895-F7ECCB493FF4}">
      <dsp:nvSpPr>
        <dsp:cNvPr id="0" name=""/>
        <dsp:cNvSpPr/>
      </dsp:nvSpPr>
      <dsp:spPr>
        <a:xfrm>
          <a:off x="296162" y="1362512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26799-A786-424E-81BB-A30690A3E7B1}">
      <dsp:nvSpPr>
        <dsp:cNvPr id="0" name=""/>
        <dsp:cNvSpPr/>
      </dsp:nvSpPr>
      <dsp:spPr>
        <a:xfrm>
          <a:off x="1130804" y="1142226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Chapter 1</a:t>
          </a:r>
          <a:endParaRPr lang="en-US" sz="2500" kern="1200" dirty="0"/>
        </a:p>
      </dsp:txBody>
      <dsp:txXfrm>
        <a:off x="1130804" y="1142226"/>
        <a:ext cx="6755895" cy="97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DE56A-D4C2-4511-B4E1-0AA4C33519CD}" type="datetimeFigureOut">
              <a:rPr lang="en-US" smtClean="0"/>
              <a:pPr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65815-F19C-438C-A4FD-30AE87F03E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youtube.com/watch?v=URUJD5NEXC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24C6-38B5-0845-91C0-B91A526DB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5" y="4251260"/>
            <a:ext cx="5315780" cy="1303020"/>
          </a:xfrm>
        </p:spPr>
        <p:txBody>
          <a:bodyPr anchor="ctr">
            <a:normAutofit/>
          </a:bodyPr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B9ED6-B81C-174A-817A-B15BF7B45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072" y="4251260"/>
            <a:ext cx="2408466" cy="1303020"/>
          </a:xfrm>
        </p:spPr>
        <p:txBody>
          <a:bodyPr anchor="ctr">
            <a:normAutofit fontScale="92500"/>
          </a:bodyPr>
          <a:lstStyle/>
          <a:p>
            <a:pPr algn="l"/>
            <a:r>
              <a:rPr lang="en-US" dirty="0"/>
              <a:t>Faster, better, stronger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A4B1-D33B-2A4D-BB22-3EDB383CF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 r="-1" b="-1"/>
          <a:stretch/>
        </p:blipFill>
        <p:spPr>
          <a:xfrm>
            <a:off x="4869085" y="34159"/>
            <a:ext cx="4274915" cy="3044426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1703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Bioinformatics and genomics: two cultures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2-3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400" y="1371600"/>
            <a:ext cx="701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bioinformatics tools and resources are available on the internet, such as major genome browsers and major portals (NCBI, </a:t>
            </a:r>
            <a:r>
              <a:rPr lang="en-US" sz="2400" dirty="0" err="1"/>
              <a:t>Ensembl</a:t>
            </a:r>
            <a:r>
              <a:rPr lang="en-US" sz="2400" dirty="0"/>
              <a:t>, UCSC). </a:t>
            </a:r>
          </a:p>
          <a:p>
            <a:endParaRPr lang="en-US" sz="2400" dirty="0"/>
          </a:p>
          <a:p>
            <a:r>
              <a:rPr lang="en-US" sz="2400" dirty="0"/>
              <a:t>These are: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accessible (requiring no programming expertise)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easy to browse to explore their depth and breadth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very popular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familiar (available on any web browser on any platform)</a:t>
            </a:r>
          </a:p>
        </p:txBody>
      </p:sp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6193389"/>
            <a:ext cx="533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Figure 1.5</a:t>
            </a:r>
          </a:p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Bioinformatics and Functional Genomics (3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ed., 2015)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41300"/>
            <a:ext cx="8313737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53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Bioinformatics and genomics: two cultures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211669"/>
            <a:ext cx="1003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838200"/>
            <a:ext cx="70104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bioinformatics tools and resources are available on the command-line interface (sometimes abbreviated CLI).</a:t>
            </a:r>
          </a:p>
          <a:p>
            <a:endParaRPr lang="en-US" sz="2400" dirty="0"/>
          </a:p>
          <a:p>
            <a:r>
              <a:rPr lang="en-US" sz="2400" dirty="0"/>
              <a:t>These are often on the Linux platform (or other Unix-like platforms such as the Mac command line). They are essential for many bioinformatics and genomics applications.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Most bioinformatics software is written for the Linux platform.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Many bioinformatics datasets are so large (e.g. high throughput technologies generate millions to billions or even trillions of data points) requiring command-line tools to manipulate the data.</a:t>
            </a:r>
          </a:p>
        </p:txBody>
      </p:sp>
    </p:spTree>
    <p:extLst>
      <p:ext uri="{BB962C8B-B14F-4D97-AF65-F5344CB8AC3E}">
        <p14:creationId xmlns:p14="http://schemas.microsoft.com/office/powerpoint/2010/main" val="153049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41300"/>
            <a:ext cx="8313737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76200"/>
            <a:ext cx="4495800" cy="6740306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Should </a:t>
            </a:r>
            <a:r>
              <a:rPr lang="en-US" sz="2400" b="1" dirty="0"/>
              <a:t>you</a:t>
            </a:r>
            <a:r>
              <a:rPr lang="en-US" sz="2400" dirty="0"/>
              <a:t> learn to use the Linux operating system? Yes, if you want to use mainstream bioinformatics tools.</a:t>
            </a:r>
          </a:p>
          <a:p>
            <a:endParaRPr lang="en-US" sz="2400" dirty="0"/>
          </a:p>
          <a:p>
            <a:r>
              <a:rPr lang="en-US" sz="2400" dirty="0"/>
              <a:t>Should </a:t>
            </a:r>
            <a:r>
              <a:rPr lang="en-US" sz="2400" b="1" dirty="0"/>
              <a:t>you</a:t>
            </a:r>
            <a:r>
              <a:rPr lang="en-US" sz="2400" dirty="0"/>
              <a:t> learn Python or Perl or R or another programming language? It’s a good idea if you want to go deeper into bioinformatics, but also, it depends what your goals are. Many software tools can be run in Linux on the command-line without needing to program.</a:t>
            </a:r>
          </a:p>
          <a:p>
            <a:endParaRPr lang="en-US" sz="2400" dirty="0"/>
          </a:p>
          <a:p>
            <a:r>
              <a:rPr lang="en-US" sz="2400" dirty="0"/>
              <a:t>Think of this figure like a map. Where are you now? Where do you want to go?</a:t>
            </a:r>
          </a:p>
        </p:txBody>
      </p:sp>
    </p:spTree>
    <p:extLst>
      <p:ext uri="{BB962C8B-B14F-4D97-AF65-F5344CB8AC3E}">
        <p14:creationId xmlns:p14="http://schemas.microsoft.com/office/powerpoint/2010/main" val="322749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Tool makers and tool users across informatics disciplines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1.6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3950" r="18427" b="14478"/>
          <a:stretch/>
        </p:blipFill>
        <p:spPr bwMode="auto">
          <a:xfrm>
            <a:off x="1252879" y="1524000"/>
            <a:ext cx="7529804" cy="32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Tool makers and tool users across informatics disciplines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1.6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9" t="43950" r="18427" b="14478"/>
          <a:stretch/>
        </p:blipFill>
        <p:spPr bwMode="auto">
          <a:xfrm>
            <a:off x="1252879" y="1524000"/>
            <a:ext cx="7529804" cy="323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5105400"/>
            <a:ext cx="79476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Many informatics disciplines have emerged in recent years. Bioinformatics is distinguished by its particular focus on DNA and proteins (impacting its databases, its tools, and its entire culture).</a:t>
            </a:r>
          </a:p>
        </p:txBody>
      </p:sp>
    </p:spTree>
    <p:extLst>
      <p:ext uri="{BB962C8B-B14F-4D97-AF65-F5344CB8AC3E}">
        <p14:creationId xmlns:p14="http://schemas.microsoft.com/office/powerpoint/2010/main" val="116163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505F1B-A794-5B48-9D06-2A816D273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367058"/>
              </p:ext>
            </p:extLst>
          </p:nvPr>
        </p:nvGraphicFramePr>
        <p:xfrm>
          <a:off x="481915" y="2514600"/>
          <a:ext cx="8470555" cy="3136882"/>
        </p:xfrm>
        <a:graphic>
          <a:graphicData uri="http://schemas.openxmlformats.org/drawingml/2006/table">
            <a:tbl>
              <a:tblPr/>
              <a:tblGrid>
                <a:gridCol w="889685">
                  <a:extLst>
                    <a:ext uri="{9D8B030D-6E8A-4147-A177-3AD203B41FA5}">
                      <a16:colId xmlns:a16="http://schemas.microsoft.com/office/drawing/2014/main" val="38832627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5599882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7246956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854057054"/>
                    </a:ext>
                  </a:extLst>
                </a:gridCol>
                <a:gridCol w="2399270">
                  <a:extLst>
                    <a:ext uri="{9D8B030D-6E8A-4147-A177-3AD203B41FA5}">
                      <a16:colId xmlns:a16="http://schemas.microsoft.com/office/drawing/2014/main" val="3954494091"/>
                    </a:ext>
                  </a:extLst>
                </a:gridCol>
              </a:tblGrid>
              <a:tr h="216777"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Lecture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Chapter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638149"/>
                  </a:ext>
                </a:extLst>
              </a:tr>
              <a:tr h="55967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Bioinformatics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Helemaal</a:t>
                      </a:r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88950"/>
                  </a:ext>
                </a:extLst>
              </a:tr>
              <a:tr h="38822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to seq data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Helemaal</a:t>
                      </a:r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"Command line access"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201993"/>
                  </a:ext>
                </a:extLst>
              </a:tr>
              <a:tr h="21677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 Alignment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70-103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 3.5, box 3.7, box 3.8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7071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121-134, 138-143, 145-159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fig.4.14, box 4.1, p.143 E- </a:t>
                      </a:r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p-values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829"/>
                  </a:ext>
                </a:extLst>
              </a:tr>
              <a:tr h="559677"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 searching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171-177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 5.1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26473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Generation Sequencing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377-384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36859"/>
                  </a:ext>
                </a:extLst>
              </a:tr>
              <a:tr h="289219"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9173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876E4C4-39E5-7242-9821-63700D0E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15" y="1031819"/>
            <a:ext cx="1485931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De stof komt uit de college presentaties en Jonathan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Pevsner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 "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Bioinformatics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and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Functional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Genomics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"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Wiley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Blackwell; 3e editie) en een aantal extra papers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(deze worden niet expliciet in de betrokken colleges genoemd, en zijn te vinden onder "achtergrond").</a:t>
            </a:r>
            <a:endParaRPr lang="nl-NL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5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7F2254-BFCF-9A43-9CFC-D58E703DCBA6}"/>
              </a:ext>
            </a:extLst>
          </p:cNvPr>
          <p:cNvSpPr/>
          <p:nvPr/>
        </p:nvSpPr>
        <p:spPr>
          <a:xfrm>
            <a:off x="0" y="1279922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AD918-98B1-7944-AE19-57D758C6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A2B777-4639-413B-B404-7E6131F77A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90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700" y="1447800"/>
            <a:ext cx="708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</a:rPr>
              <a:t>Chapter 1: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</a:rPr>
              <a:t>Introduction to Bioinformatics </a:t>
            </a:r>
          </a:p>
          <a:p>
            <a:pPr algn="ctr"/>
            <a:r>
              <a:rPr lang="en-US" sz="2800" dirty="0">
                <a:solidFill>
                  <a:prstClr val="black"/>
                </a:solidFill>
              </a:rPr>
              <a:t>and Functional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4419600"/>
            <a:ext cx="708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Jonathan Pevsner, Ph.D.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http://</a:t>
            </a:r>
            <a:r>
              <a:rPr lang="en-US" sz="2400" dirty="0" err="1">
                <a:solidFill>
                  <a:prstClr val="black"/>
                </a:solidFill>
              </a:rPr>
              <a:t>bioinfbook.org</a:t>
            </a:r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 err="1">
                <a:solidFill>
                  <a:prstClr val="black"/>
                </a:solidFill>
              </a:rPr>
              <a:t>pevsner@kennedykrieger.org</a:t>
            </a:r>
            <a:endParaRPr lang="en-US" sz="2400" dirty="0">
              <a:solidFill>
                <a:prstClr val="black"/>
              </a:solidFill>
            </a:endParaRP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Bioinformatics and Functional Genomics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(3</a:t>
            </a:r>
            <a:r>
              <a:rPr lang="en-US" sz="2400" baseline="30000" dirty="0">
                <a:solidFill>
                  <a:prstClr val="black"/>
                </a:solidFill>
              </a:rPr>
              <a:t>rd</a:t>
            </a:r>
            <a:r>
              <a:rPr lang="en-US" sz="2400" dirty="0">
                <a:solidFill>
                  <a:prstClr val="black"/>
                </a:solidFill>
              </a:rPr>
              <a:t> edition, ©2015 John Wiley &amp; Sons, Ltd.)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You may use this PowerPoint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183467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Definitions of bioinformatics and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447800"/>
            <a:ext cx="73152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Bioinformatics is the use of computer databases and computer algorithms to analyze proteins, genes, and the complete collection of deoxyribonucleic acid (DNA) that comprises an organism (the genome).</a:t>
            </a:r>
          </a:p>
          <a:p>
            <a:endParaRPr lang="en-US" sz="2400" dirty="0"/>
          </a:p>
          <a:p>
            <a:r>
              <a:rPr lang="en-US" sz="2400" dirty="0"/>
              <a:t>According to a National Institutes of Health (NIH) definition, bioinformatics is “research, development, or application of computational tools and approaches for expand- </a:t>
            </a:r>
            <a:r>
              <a:rPr lang="en-US" sz="2400" dirty="0" err="1"/>
              <a:t>ing</a:t>
            </a:r>
            <a:r>
              <a:rPr lang="en-US" sz="2400" dirty="0"/>
              <a:t> the use of biological, medical, behavioral, or health data, including those to acquire, store, organize, analyze, or visualize such data.”  </a:t>
            </a:r>
          </a:p>
        </p:txBody>
      </p:sp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F9F7-912F-AC46-A119-169B5AEA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Bioinformatics – cell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AD4F1F2-EAD6-B64A-B4A8-9315A581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0"/>
            <a:ext cx="5642324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Central dogma of molecular biology &amp; genomics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1-1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4" t="26901" r="36081" b="29322"/>
          <a:stretch/>
        </p:blipFill>
        <p:spPr bwMode="auto">
          <a:xfrm>
            <a:off x="1524000" y="1168695"/>
            <a:ext cx="6934200" cy="5079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40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Growth of DNA sequence in repositories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1-2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16280" r="34858" b="20289"/>
          <a:stretch/>
        </p:blipFill>
        <p:spPr bwMode="auto">
          <a:xfrm>
            <a:off x="1447801" y="1022891"/>
            <a:ext cx="6477000" cy="560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29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Three domains of life: bacteria, </a:t>
            </a:r>
            <a:r>
              <a:rPr lang="en-US" sz="2800" dirty="0" err="1"/>
              <a:t>archaea</a:t>
            </a:r>
            <a:r>
              <a:rPr lang="en-US" sz="2800" dirty="0"/>
              <a:t>, eukaryotes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1-3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7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5"/>
          <a:stretch/>
        </p:blipFill>
        <p:spPr bwMode="auto">
          <a:xfrm>
            <a:off x="2209800" y="762000"/>
            <a:ext cx="5416644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85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3869</TotalTime>
  <Words>681</Words>
  <Application>Microsoft Macintosh PowerPoint</Application>
  <PresentationFormat>On-screen Show (4:3)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Open Sans</vt:lpstr>
      <vt:lpstr>Office Theme</vt:lpstr>
      <vt:lpstr>Bioinformatics</vt:lpstr>
      <vt:lpstr>PowerPoint Presentation</vt:lpstr>
      <vt:lpstr>Presentation content</vt:lpstr>
      <vt:lpstr>PowerPoint Presentation</vt:lpstr>
      <vt:lpstr>PowerPoint Presentation</vt:lpstr>
      <vt:lpstr>Bioinformatics – 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KKI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Pevsner</dc:creator>
  <cp:lastModifiedBy>Bosman J, Jasper</cp:lastModifiedBy>
  <cp:revision>68</cp:revision>
  <dcterms:created xsi:type="dcterms:W3CDTF">2012-09-09T18:11:18Z</dcterms:created>
  <dcterms:modified xsi:type="dcterms:W3CDTF">2020-02-09T18:31:11Z</dcterms:modified>
</cp:coreProperties>
</file>